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E029"/>
    <a:srgbClr val="ED1361"/>
    <a:srgbClr val="FFCC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42" d="100"/>
          <a:sy n="42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>
                <a:solidFill>
                  <a:schemeClr val="bg1"/>
                </a:solidFill>
              </a:rPr>
              <a:t>Структура прихода и примања</a:t>
            </a:r>
            <a:endParaRPr lang="en-US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50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4.2958559301813005E-2"/>
                  <c:y val="-0.130990767330554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27,93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33,11</a:t>
                    </a:r>
                    <a:r>
                      <a:rPr lang="sr-Cyrl-RS" baseline="0" dirty="0" smtClean="0"/>
                      <a:t> 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Порези на имовину
</a:t>
                    </a:r>
                    <a:r>
                      <a:rPr lang="sr-Cyrl-RS" dirty="0" smtClean="0"/>
                      <a:t>19,86</a:t>
                    </a:r>
                    <a:r>
                      <a:rPr lang="sr-Cyrl-RS" baseline="0" dirty="0" smtClean="0"/>
                      <a:t> 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11,09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36E-2"/>
                  <c:y val="-6.22614173228350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Приходи од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4,98</a:t>
                    </a:r>
                    <a:r>
                      <a:rPr lang="sr-Cyrl-RS" baseline="0" dirty="0" smtClean="0"/>
                      <a:t>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134157536933458"/>
                      <c:h val="0.1708677474139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63"/>
          <c:y val="0.30876069062795763"/>
          <c:w val="0.53601721202415265"/>
          <c:h val="0.47396905974988557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84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39,14%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472483813175125"/>
                      <c:h val="0.2350618077502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42,71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08274793847996"/>
                      <c:h val="0.18323638116663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832E-2"/>
                  <c:y val="0.222745098039216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4,33%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4791987673343673"/>
                  <c:y val="8.784313725490147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социјална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помоћ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2,82%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6.9851214669044731E-2"/>
                  <c:y val="-9.3776135125966623E-2"/>
                </c:manualLayout>
              </c:layout>
              <c:tx>
                <c:rich>
                  <a:bodyPr/>
                  <a:lstStyle/>
                  <a:p>
                    <a:r>
                      <a:rPr lang="sr-Cyrl-RS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
</a:t>
                    </a:r>
                    <a:r>
                      <a:rPr lang="sr-Cyrl-R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3,74%</a:t>
                    </a:r>
                    <a:endParaRPr lang="sr-Cyrl-R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44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4,26</a:t>
                    </a: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484803998883807"/>
                      <c:h val="0.19660542432195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0.24447868515665122"/>
                  <c:y val="3.0234315948601677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2,82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/>
      <dgm:t>
        <a:bodyPr/>
        <a:lstStyle/>
        <a:p>
          <a:r>
            <a:rPr lang="sr-Cyrl-RS" sz="1600" b="1" dirty="0" smtClean="0"/>
            <a:t>ПРЕДСЕДНИК ОПШТИНЕ</a:t>
          </a:r>
        </a:p>
        <a:p>
          <a:r>
            <a:rPr lang="sr-Cyrl-RS" sz="1600" b="1" dirty="0" smtClean="0"/>
            <a:t>ОПШТИНСКО ВЕЋЕ</a:t>
          </a: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70360" custScaleY="63892" custLinFactNeighborX="45320" custLinFactNeighborY="2648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6" custScaleX="82907" custScaleY="79085" custLinFactX="200000" custLinFactNeighborX="207964" custLinFactNeighborY="-46041"/>
      <dgm:spPr/>
      <dgm:t>
        <a:bodyPr/>
        <a:lstStyle/>
        <a:p>
          <a:endParaRPr lang="en-US"/>
        </a:p>
      </dgm:t>
    </dgm:pt>
    <dgm:pt modelId="{8EA36E17-C808-4A8F-B550-8E3BDDE3A6F4}" type="pres">
      <dgm:prSet presAssocID="{BDD04F37-85A8-4736-987B-C65A16E753DF}" presName="Accent2" presStyleLbl="node1" presStyleIdx="1" presStyleCnt="6"/>
      <dgm:spPr/>
      <dgm:t>
        <a:bodyPr/>
        <a:lstStyle/>
        <a:p>
          <a:endParaRPr lang="en-US"/>
        </a:p>
      </dgm:t>
    </dgm:pt>
    <dgm:pt modelId="{004949FA-7FD1-4B77-A362-5945ADA91CA9}" type="pres">
      <dgm:prSet presAssocID="{BDD04F37-85A8-4736-987B-C65A16E753DF}" presName="Accent3" presStyleLbl="node1" presStyleIdx="2" presStyleCnt="6" custLinFactX="300000" custLinFactNeighborX="383404" custLinFactNeighborY="17827"/>
      <dgm:spPr/>
      <dgm:t>
        <a:bodyPr/>
        <a:lstStyle/>
        <a:p>
          <a:endParaRPr lang="en-US"/>
        </a:p>
      </dgm:t>
    </dgm:pt>
    <dgm:pt modelId="{26FE1052-C82D-4BB2-8303-E4D063782600}" type="pres">
      <dgm:prSet presAssocID="{BDD04F37-85A8-4736-987B-C65A16E753DF}" presName="Accent4" presStyleLbl="node1" presStyleIdx="3" presStyleCnt="6"/>
      <dgm:spPr/>
      <dgm:t>
        <a:bodyPr/>
        <a:lstStyle/>
        <a:p>
          <a:endParaRPr lang="en-US"/>
        </a:p>
      </dgm:t>
    </dgm:pt>
    <dgm:pt modelId="{5B5715D4-85E8-4263-BFCE-8CF5FFF5C6FE}" type="pres">
      <dgm:prSet presAssocID="{BDD04F37-85A8-4736-987B-C65A16E753DF}" presName="Accent5" presStyleLbl="node1" presStyleIdx="4" presStyleCnt="6" custLinFactX="-63129" custLinFactNeighborX="-100000" custLinFactNeighborY="89236"/>
      <dgm:spPr/>
      <dgm:t>
        <a:bodyPr/>
        <a:lstStyle/>
        <a:p>
          <a:endParaRPr lang="en-US"/>
        </a:p>
      </dgm:t>
    </dgm:pt>
    <dgm:pt modelId="{6384018A-26AF-4566-8127-D62355903781}" type="pres">
      <dgm:prSet presAssocID="{BDD04F37-85A8-4736-987B-C65A16E753DF}" presName="Accent6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b="1" dirty="0"/>
            <a:t>Закони и прописи:</a:t>
          </a:r>
        </a:p>
        <a:p>
          <a:pPr algn="l"/>
          <a:r>
            <a:rPr lang="sr-Cyrl-RS" sz="1400" b="1" dirty="0"/>
            <a:t>Закон о финансирању локалне самоуправе,</a:t>
          </a:r>
          <a:endParaRPr lang="sr-Latn-RS" sz="1400" b="1" dirty="0"/>
        </a:p>
        <a:p>
          <a:pPr algn="l"/>
          <a:r>
            <a:rPr lang="sr-Cyrl-RS" sz="1400" b="1" dirty="0"/>
            <a:t>Закон о буџетском систему,</a:t>
          </a:r>
          <a:endParaRPr lang="sr-Latn-RS" sz="1400" b="1" dirty="0"/>
        </a:p>
        <a:p>
          <a:pPr algn="l"/>
          <a:r>
            <a:rPr lang="sr-Cyrl-RS" sz="1400" b="1" dirty="0"/>
            <a:t>Закон о локалној самоуправи, </a:t>
          </a:r>
          <a:endParaRPr lang="sr-Latn-RS" sz="1400" b="1" dirty="0"/>
        </a:p>
        <a:p>
          <a:pPr algn="l"/>
          <a:r>
            <a:rPr lang="sr-Cyrl-RS" sz="1400" b="1" dirty="0"/>
            <a:t>Упутство Министарства финансија за припрему одлуке о буџету за </a:t>
          </a:r>
          <a:r>
            <a:rPr lang="sr-Cyrl-RS" sz="1400" b="1" dirty="0" smtClean="0"/>
            <a:t>20</a:t>
          </a:r>
          <a:r>
            <a:rPr lang="en-GB" sz="1400" b="1" dirty="0" smtClean="0"/>
            <a:t>21</a:t>
          </a:r>
          <a:r>
            <a:rPr lang="sr-Cyrl-RS" sz="1400" b="1" dirty="0" smtClean="0"/>
            <a:t>. </a:t>
          </a:r>
          <a:r>
            <a:rPr lang="sr-Cyrl-RS" sz="1400" b="1" dirty="0"/>
            <a:t>годину и др.</a:t>
          </a:r>
        </a:p>
        <a:p>
          <a:pPr algn="l"/>
          <a:r>
            <a:rPr lang="sr-Cyrl-RS" sz="14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b="1" dirty="0"/>
            <a:t>Стратешки документи:</a:t>
          </a:r>
        </a:p>
        <a:p>
          <a:pPr algn="l"/>
          <a:r>
            <a:rPr lang="sr-Cyrl-RS" sz="1400" b="1" dirty="0"/>
            <a:t>Стратегија развоја</a:t>
          </a:r>
          <a:endParaRPr lang="sr-Latn-RS" sz="1400" b="1" dirty="0">
            <a:solidFill>
              <a:srgbClr val="FF0000"/>
            </a:solidFill>
          </a:endParaRPr>
        </a:p>
        <a:p>
          <a:pPr algn="l"/>
          <a:r>
            <a:rPr lang="sr-Cyrl-RS" sz="1400" b="1" dirty="0"/>
            <a:t>Акциони планови за поједине области</a:t>
          </a:r>
          <a:endParaRPr lang="en-US" sz="140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19390" custLinFactNeighborY="1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Укупан буџет општине </a:t>
          </a:r>
          <a:r>
            <a:rPr lang="sr-Cyrl-RS" sz="1300" b="1" dirty="0" smtClean="0">
              <a:solidFill>
                <a:schemeClr val="bg1"/>
              </a:solidFill>
            </a:rPr>
            <a:t> 166,868,714.00</a:t>
          </a:r>
          <a:endParaRPr lang="en-US" sz="1800" b="1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400" b="1" dirty="0" smtClean="0">
              <a:solidFill>
                <a:schemeClr val="bg1"/>
              </a:solidFill>
            </a:rPr>
            <a:t>Порески приходи</a:t>
          </a:r>
        </a:p>
        <a:p>
          <a:r>
            <a:rPr lang="en-GB" sz="1400" b="1" dirty="0" smtClean="0">
              <a:solidFill>
                <a:schemeClr val="bg1"/>
              </a:solidFill>
            </a:rPr>
            <a:t>98</a:t>
          </a:r>
          <a:r>
            <a:rPr lang="sr-Cyrl-RS" sz="1400" b="1" dirty="0" smtClean="0">
              <a:solidFill>
                <a:schemeClr val="bg1"/>
              </a:solidFill>
            </a:rPr>
            <a:t>,231,</a:t>
          </a:r>
          <a:r>
            <a:rPr lang="en-GB" sz="1400" b="1" dirty="0" smtClean="0">
              <a:solidFill>
                <a:schemeClr val="bg1"/>
              </a:solidFill>
            </a:rPr>
            <a:t>767</a:t>
          </a:r>
          <a:r>
            <a:rPr lang="en-US" sz="1400" b="1" dirty="0" smtClean="0">
              <a:solidFill>
                <a:schemeClr val="bg1"/>
              </a:solidFill>
            </a:rPr>
            <a:t>.00</a:t>
          </a:r>
          <a:endParaRPr lang="en-US" sz="1400" b="1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258C614E-C25D-47E8-BC69-ECC42BFEC5CC}">
      <dgm:prSet custT="1"/>
      <dgm:spPr/>
      <dgm:t>
        <a:bodyPr/>
        <a:lstStyle/>
        <a:p>
          <a:pPr algn="ctr"/>
          <a:r>
            <a:rPr lang="sr-Cyrl-RS" sz="1200" b="1" dirty="0" smtClean="0">
              <a:solidFill>
                <a:schemeClr val="bg1"/>
              </a:solidFill>
            </a:rPr>
            <a:t>Непорески приходи</a:t>
          </a:r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8</a:t>
          </a:r>
          <a:r>
            <a:rPr lang="sr-Cyrl-RS" sz="1200" b="1" dirty="0" smtClean="0">
              <a:solidFill>
                <a:schemeClr val="bg1"/>
              </a:solidFill>
            </a:rPr>
            <a:t>,300,000.00</a:t>
          </a:r>
          <a:endParaRPr lang="en-US" sz="1200" b="1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 custT="1"/>
      <dgm:spPr/>
      <dgm:t>
        <a:bodyPr/>
        <a:lstStyle/>
        <a:p>
          <a:r>
            <a:rPr lang="sr-Cyrl-RS" sz="1200" b="1" dirty="0" smtClean="0">
              <a:solidFill>
                <a:schemeClr val="bg1"/>
              </a:solidFill>
            </a:rPr>
            <a:t>Трансфери и5дотације</a:t>
          </a:r>
          <a:r>
            <a:rPr lang="en-GB" sz="1200" b="1" dirty="0" smtClean="0">
              <a:solidFill>
                <a:schemeClr val="bg1"/>
              </a:solidFill>
            </a:rPr>
            <a:t> </a:t>
          </a:r>
          <a:endParaRPr lang="sr-Cyrl-RS" sz="1200" b="1" dirty="0" smtClean="0">
            <a:solidFill>
              <a:schemeClr val="bg1"/>
            </a:solidFill>
          </a:endParaRPr>
        </a:p>
        <a:p>
          <a:r>
            <a:rPr lang="sr-Cyrl-RS" sz="1200" b="1" dirty="0" smtClean="0">
              <a:solidFill>
                <a:schemeClr val="bg1"/>
              </a:solidFill>
            </a:rPr>
            <a:t>52,236,947.00</a:t>
          </a:r>
          <a:endParaRPr lang="en-US" sz="1200" b="1" dirty="0">
            <a:solidFill>
              <a:schemeClr val="bg1"/>
            </a:solidFill>
          </a:endParaRPr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78676" custLinFactX="198964" custLinFactNeighborX="200000" custLinFactNeighborY="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X="-31518" custLinFactNeighborX="-100000" custLinFactNeighborY="-1451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51359" custLinFactX="-200000" custLinFactNeighborX="-299472" custLinFactNeighborY="-78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LinFactX="-18245" custLinFactNeighborX="-100000" custLinFactNeighborY="-526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84316" custScaleY="80969" custLinFactX="190820" custLinFactNeighborX="200000" custLinFactNeighborY="-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</dgm:pt>
    <dgm:pt modelId="{15B9BC48-25F6-42D0-962A-C5300817F5D6}" type="pres">
      <dgm:prSet presAssocID="{097825AB-8F2B-4EF3-ABE1-7DCEF8027B99}" presName="sibTrans" presStyleLbl="sibTrans2D1" presStyleIdx="2" presStyleCnt="3" custLinFactX="-67462" custLinFactNeighborX="-100000" custLinFactNeighborY="1476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</dgm:pt>
    <dgm:pt modelId="{6F417702-EF99-4C64-80D3-8DB24BEF1DD6}" type="pres">
      <dgm:prSet presAssocID="{5D916380-7CCF-449D-BDCA-87F1203B910F}" presName="node" presStyleLbl="node1" presStyleIdx="3" presStyleCnt="4" custScaleX="164004" custScaleY="96160" custLinFactX="-255403" custLinFactNeighborX="-300000" custLinFactNeighborY="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5230F1C-4F30-4BC4-8CA9-D4F277A67D18}" srcId="{028ECFAC-63B3-40F0-9E03-B31D365E432C}" destId="{5D916380-7CCF-449D-BDCA-87F1203B910F}" srcOrd="3" destOrd="0" parTransId="{E3179843-4FD0-4AAE-8FDA-20377EE9CE47}" sibTransId="{F84FBBAF-F0C0-4082-BF63-A09B496159AA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E6D180C2-9FE5-4FBE-9E59-58611C7CCDBA}" type="presParOf" srcId="{688A0EC4-0F6D-4987-959D-CA5F27B3CF24}" destId="{21845775-06DD-4AEB-8AA7-661B2C2D4A6B}" srcOrd="9" destOrd="0" presId="urn:microsoft.com/office/officeart/2005/8/layout/equation1"/>
    <dgm:cxn modelId="{CDD88849-68E4-48FB-A6F7-927869052F4F}" type="presParOf" srcId="{688A0EC4-0F6D-4987-959D-CA5F27B3CF24}" destId="{15B9BC48-25F6-42D0-962A-C5300817F5D6}" srcOrd="10" destOrd="0" presId="urn:microsoft.com/office/officeart/2005/8/layout/equation1"/>
    <dgm:cxn modelId="{868CF527-F0B6-452E-995F-05625A9EFEB1}" type="presParOf" srcId="{688A0EC4-0F6D-4987-959D-CA5F27B3CF24}" destId="{B0C950C1-27EC-4F90-9D03-FE91C2F30B37}" srcOrd="11" destOrd="0" presId="urn:microsoft.com/office/officeart/2005/8/layout/equation1"/>
    <dgm:cxn modelId="{DA61ECF3-8BAB-4B72-98B3-E0A6A7015EC7}" type="presParOf" srcId="{688A0EC4-0F6D-4987-959D-CA5F27B3CF24}" destId="{6F417702-EF99-4C64-80D3-8DB24BEF1DD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</a:rPr>
            <a:t>Донације</a:t>
          </a:r>
          <a:r>
            <a:rPr lang="sr-Cyrl-CS" sz="1400" b="1" dirty="0">
              <a:solidFill>
                <a:schemeClr val="bg1"/>
              </a:solidFill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</a:t>
          </a:r>
          <a:r>
            <a:rPr lang="sr-Cyrl-RS" altLang="en-US" sz="1400" b="0" dirty="0">
              <a:solidFill>
                <a:schemeClr val="bg1"/>
              </a:solidFill>
              <a:latin typeface="Calibri" panose="020F0502020204030204" pitchFamily="34" charset="0"/>
            </a:rPr>
            <a:t>накнаде), пружање јавних услуга (таксе) или због  коршења уговорних или законских одредби (казне и пенали)</a:t>
          </a:r>
          <a:endParaRPr lang="en-US" sz="1400" b="0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</a:t>
          </a:r>
          <a:r>
            <a:rPr lang="sr-Cyrl-RS" sz="1400" b="1" i="0" dirty="0">
              <a:solidFill>
                <a:schemeClr val="bg1"/>
              </a:solidFill>
            </a:rPr>
            <a:t>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C1188A4E-FB96-4E8F-9307-7C6CDB28AD6E}" type="presOf" srcId="{4B4A2A45-FFA7-47F5-A99D-A2DFD7698107}" destId="{9A05939C-6B40-4C32-897A-4A6DC3E71E5B}" srcOrd="0" destOrd="0" presId="urn:diagrams.loki3.com/BracketList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8FEEFA5-6DE3-40CA-B954-F6DBC6F9FAD9}" type="presOf" srcId="{26EF48C7-6381-4355-B03F-DD441AE957C7}" destId="{EFAACCF6-3A6A-4536-89B0-F0A7C44F6BE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r>
            <a:rPr lang="sr-Cyrl-RS" b="1" dirty="0" smtClean="0">
              <a:solidFill>
                <a:schemeClr val="bg1"/>
              </a:solidFill>
            </a:rPr>
            <a:t>Приходи од продаје добара илуга </a:t>
          </a:r>
        </a:p>
        <a:p>
          <a:r>
            <a:rPr lang="sr-Cyrl-RS" b="1" dirty="0" smtClean="0">
              <a:solidFill>
                <a:schemeClr val="bg1"/>
              </a:solidFill>
            </a:rPr>
            <a:t>700,000.00</a:t>
          </a:r>
          <a:endParaRPr lang="en-US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800" b="1" dirty="0" smtClean="0">
              <a:solidFill>
                <a:schemeClr val="tx1"/>
              </a:solidFill>
            </a:rPr>
            <a:t>46,600,000.00</a:t>
          </a:r>
          <a:endParaRPr lang="en-US" sz="18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/>
      <dgm:spPr/>
      <dgm:t>
        <a:bodyPr/>
        <a:lstStyle/>
        <a:p>
          <a:r>
            <a:rPr lang="sr-Cyrl-RS" sz="1600" b="1" dirty="0" smtClean="0">
              <a:solidFill>
                <a:schemeClr val="bg1"/>
              </a:solidFill>
            </a:rPr>
            <a:t>Приходи од имовине</a:t>
          </a:r>
        </a:p>
        <a:p>
          <a:r>
            <a:rPr lang="sr-Cyrl-RS" sz="1600" b="1" dirty="0" smtClean="0">
              <a:solidFill>
                <a:schemeClr val="bg1"/>
              </a:solidFill>
            </a:rPr>
            <a:t>6,600,000.00</a:t>
          </a:r>
          <a:endParaRPr lang="en-US" sz="1600" b="1" dirty="0">
            <a:solidFill>
              <a:schemeClr val="bg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400" b="1" dirty="0" smtClean="0">
              <a:solidFill>
                <a:schemeClr val="bg1"/>
              </a:solidFill>
            </a:rPr>
            <a:t>Порези на добра и услуге</a:t>
          </a:r>
        </a:p>
        <a:p>
          <a:pPr algn="ctr"/>
          <a:r>
            <a:rPr lang="sr-Cyrl-RS" sz="1400" b="1" dirty="0" smtClean="0">
              <a:solidFill>
                <a:schemeClr val="bg1"/>
              </a:solidFill>
            </a:rPr>
            <a:t>18,500,000.00</a:t>
          </a:r>
          <a:endParaRPr lang="en-US" sz="1400" b="1" dirty="0">
            <a:solidFill>
              <a:schemeClr val="bg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600" b="1" dirty="0" smtClean="0">
              <a:solidFill>
                <a:schemeClr val="bg1"/>
              </a:solidFill>
            </a:rPr>
            <a:t>Трансфери и донације</a:t>
          </a:r>
        </a:p>
        <a:p>
          <a:pPr algn="ctr"/>
          <a:r>
            <a:rPr lang="sr-Cyrl-RS" sz="1600" b="1" dirty="0" smtClean="0">
              <a:solidFill>
                <a:schemeClr val="bg1"/>
              </a:solidFill>
            </a:rPr>
            <a:t>55,236,947.00  динара</a:t>
          </a:r>
          <a:endParaRPr lang="en-US" sz="1600" b="1" dirty="0">
            <a:solidFill>
              <a:schemeClr val="bg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100" b="1" dirty="0" smtClean="0">
              <a:solidFill>
                <a:schemeClr val="bg1"/>
              </a:solidFill>
            </a:rPr>
            <a:t>Приходи од  пореза  на имовину  33,131,767.00 динара</a:t>
          </a:r>
          <a:endParaRPr lang="en-US" sz="1100" b="1" dirty="0">
            <a:solidFill>
              <a:schemeClr val="bg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b="1" dirty="0" smtClean="0">
              <a:solidFill>
                <a:schemeClr val="bg1"/>
              </a:solidFill>
            </a:rPr>
            <a:t>Укупни буџетски приходи и примања  166,868,714 динара</a:t>
          </a:r>
          <a:endParaRPr lang="en-US" b="1" dirty="0">
            <a:solidFill>
              <a:schemeClr val="bg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7" custScaleX="90198" custScaleY="69546" custLinFactNeighborX="-8875" custLinFactNeighborY="-5946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93017" custScaleY="77669" custRadScaleRad="100317" custRadScaleInc="8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50827" custScaleY="141804" custRadScaleRad="135746" custRadScaleInc="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1796" custScaleY="99863" custRadScaleRad="118321" custRadScaleInc="174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90851" custScaleY="76633" custRadScaleRad="107214" custRadScaleInc="23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7" custScaleX="144129" custScaleY="75339" custRadScaleRad="180169" custRadScaleInc="81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7" custScaleX="154592" custScaleY="139637" custRadScaleRad="143236" custRadScaleInc="29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bg1"/>
              </a:solidFill>
            </a:rPr>
            <a:t>Буџетска резерва </a:t>
          </a:r>
          <a:r>
            <a:rPr lang="sr-Cyrl-RS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639C7-B690-4F53-A1C9-BB18BE26EFFF}" type="presOf" srcId="{FE2BA0E8-81AC-463B-B498-EF464F5BCE06}" destId="{9893D59A-7FEC-486D-89C4-D28135F6121C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CAC21658-3423-481C-AF27-E9996CB921F1}" type="presOf" srcId="{D45E583C-4AAD-40D2-9D24-9A0A68141567}" destId="{7BB6658A-32E0-42C7-B82A-240BF45CF27D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6CADC6AF-E4D1-4118-B6AD-2936E20B24E4}" type="presOf" srcId="{E1AD8724-28DC-48C5-B75E-B0D1F33E6279}" destId="{939B76D1-BB33-4E50-9ECD-839FB5787B95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C0075EB-3DC2-4074-AA80-170858192B86}" type="presOf" srcId="{28888755-727E-436B-B2F2-DA7896544A65}" destId="{9312B733-3AEB-49F6-8245-08553BA2949B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913F8910-4C80-476B-BB1A-84CDC766C5E5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CE59B63-5EB1-433A-8547-EDBAFAA0A920}" type="presOf" srcId="{6B14159D-5902-471E-9F91-CEA86CA18597}" destId="{FFFD7BD8-195B-4FA4-9414-4F4C582F5570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C314BF9B-D2C0-49FD-8192-2D4E8F24E524}" type="presOf" srcId="{E1B79EE1-1157-4302-AB0B-8FEDC81165FD}" destId="{F40D94EA-52E0-4740-A924-EAF350BDF213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592F709B-0D71-4665-94FE-FCFCC1F99F37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600" b="1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dirty="0" smtClean="0">
              <a:solidFill>
                <a:schemeClr val="bg1"/>
              </a:solidFill>
            </a:rPr>
            <a:t>166,868,714.00</a:t>
          </a:r>
          <a:endParaRPr lang="en-US" sz="1600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Коришћење </a:t>
          </a:r>
          <a:r>
            <a:rPr lang="ru-RU" sz="1200" b="1" dirty="0">
              <a:solidFill>
                <a:schemeClr val="bg1">
                  <a:lumMod val="95000"/>
                  <a:lumOff val="5000"/>
                </a:schemeClr>
              </a:solidFill>
            </a:rPr>
            <a:t>роба и услуга </a:t>
          </a:r>
          <a:r>
            <a: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71</a:t>
          </a:r>
          <a:r>
            <a:rPr lang="sr-Cyrl-RS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,255,000.00</a:t>
          </a:r>
          <a:endParaRPr lang="en-US" sz="12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b="1" dirty="0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 dirty="0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 dirty="0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 dirty="0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 dirty="0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 dirty="0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b="1" dirty="0" smtClean="0">
              <a:solidFill>
                <a:schemeClr val="bg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bg1"/>
              </a:solidFill>
            </a:rPr>
            <a:t>6,700,000.00</a:t>
          </a:r>
          <a:endParaRPr lang="en-US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b="1" dirty="0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b="1" dirty="0" smtClean="0">
              <a:solidFill>
                <a:schemeClr val="bg1"/>
              </a:solidFill>
            </a:rPr>
            <a:t>Расходи за запослене 65,313,714.00динара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b="1" dirty="0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Социјална помоћ </a:t>
          </a:r>
          <a:r>
            <a:rPr lang="sr-Cyrl-RS" sz="1200" b="1" dirty="0" smtClean="0">
              <a:solidFill>
                <a:schemeClr val="bg1"/>
              </a:solidFill>
            </a:rPr>
            <a:t>4,700,000</a:t>
          </a:r>
          <a:r>
            <a:rPr lang="en-US" sz="1200" b="1" dirty="0" smtClean="0">
              <a:solidFill>
                <a:schemeClr val="bg1"/>
              </a:solidFill>
            </a:rPr>
            <a:t>.00</a:t>
          </a:r>
          <a:r>
            <a:rPr lang="sr-Cyrl-RS" sz="1200" b="1" dirty="0" smtClean="0">
              <a:solidFill>
                <a:schemeClr val="bg1"/>
              </a:solidFill>
            </a:rPr>
            <a:t> 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b="1" dirty="0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Дотације и трансфери </a:t>
          </a:r>
          <a:r>
            <a:rPr lang="sr-Cyrl-RS" sz="1200" b="1" dirty="0" smtClean="0">
              <a:solidFill>
                <a:schemeClr val="bg1"/>
              </a:solidFill>
            </a:rPr>
            <a:t>7,100,000.00</a:t>
          </a:r>
        </a:p>
        <a:p>
          <a:r>
            <a:rPr lang="sr-Cyrl-RS" sz="1200" b="1" dirty="0" smtClean="0">
              <a:solidFill>
                <a:schemeClr val="bg1"/>
              </a:solidFill>
            </a:rPr>
            <a:t>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b="1" dirty="0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Остали расходи </a:t>
          </a:r>
          <a:r>
            <a:rPr lang="sr-Cyrl-RS" sz="1200" b="1" dirty="0" smtClean="0">
              <a:solidFill>
                <a:schemeClr val="bg1"/>
              </a:solidFill>
            </a:rPr>
            <a:t>6,235,</a:t>
          </a:r>
          <a:r>
            <a:rPr lang="en-US" sz="1200" b="1" dirty="0" smtClean="0">
              <a:solidFill>
                <a:schemeClr val="bg1"/>
              </a:solidFill>
            </a:rPr>
            <a:t>,000.00</a:t>
          </a:r>
          <a:r>
            <a:rPr lang="sr-Cyrl-RS" sz="1200" b="1" dirty="0" smtClean="0">
              <a:solidFill>
                <a:schemeClr val="bg1"/>
              </a:solidFill>
            </a:rPr>
            <a:t> </a:t>
          </a:r>
          <a:r>
            <a:rPr lang="sr-Cyrl-RS" sz="1200" b="1" dirty="0">
              <a:solidFill>
                <a:schemeClr val="bg1"/>
              </a:solidFill>
            </a:rPr>
            <a:t>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b="1" dirty="0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Средства резерве </a:t>
          </a:r>
          <a:r>
            <a:rPr lang="sr-Cyrl-RS" sz="1200" b="1" dirty="0" smtClean="0">
              <a:solidFill>
                <a:schemeClr val="bg1"/>
              </a:solidFill>
            </a:rPr>
            <a:t>4,700,000.00</a:t>
          </a:r>
          <a:endParaRPr lang="en-US" sz="12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b="1" dirty="0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6443" custLinFactNeighborY="-512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7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7" custScaleX="191043" custScaleY="149213" custRadScaleRad="125926" custRadScaleInc="1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7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7" custScaleX="134159" custScaleY="105465" custRadScaleRad="124198" custRadScaleInc="4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7" custScaleX="162302" custScaleY="116316" custRadScaleRad="84965" custRadScaleInc="17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7" custScaleX="172797" custScaleY="116316" custRadScaleRad="105799" custRadScaleInc="113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7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7" custScaleX="134628" custScaleY="131362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ГРАДСКА</a:t>
            </a:r>
            <a:r>
              <a:rPr lang="sr-Cyrl-RS" dirty="0" smtClean="0">
                <a:solidFill>
                  <a:srgbClr val="0070C0"/>
                </a:solidFill>
              </a:rPr>
              <a:t/>
            </a:r>
            <a:br>
              <a:rPr lang="sr-Cyrl-RS" dirty="0" smtClean="0">
                <a:solidFill>
                  <a:srgbClr val="0070C0"/>
                </a:solidFill>
              </a:rPr>
            </a:br>
            <a:r>
              <a:rPr lang="sr-Cyrl-RS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2438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endParaRPr lang="en-GB" sz="2400" dirty="0" smtClean="0"/>
          </a:p>
          <a:p>
            <a:r>
              <a:rPr lang="sr-Cyrl-RS" sz="2400" dirty="0" smtClean="0"/>
              <a:t> </a:t>
            </a:r>
            <a:r>
              <a:rPr lang="en-GB" sz="2400" dirty="0" smtClean="0"/>
              <a:t>                    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БУЏЕТУ </a:t>
            </a:r>
            <a:r>
              <a:rPr lang="sr-Cyrl-RS" sz="2400" dirty="0"/>
              <a:t>за </a:t>
            </a:r>
            <a:r>
              <a:rPr lang="sr-Cyrl-RS" sz="2400" dirty="0" smtClean="0"/>
              <a:t>20</a:t>
            </a:r>
            <a:r>
              <a:rPr lang="en-GB" sz="2400" dirty="0" smtClean="0"/>
              <a:t>2</a:t>
            </a:r>
            <a:r>
              <a:rPr lang="sr-Cyrl-RS" sz="2400" dirty="0" smtClean="0"/>
              <a:t>1</a:t>
            </a:r>
            <a:r>
              <a:rPr lang="en-GB" sz="2400" dirty="0" smtClean="0"/>
              <a:t>.</a:t>
            </a:r>
            <a:r>
              <a:rPr lang="sr-Cyrl-RS" sz="2400" dirty="0" smtClean="0"/>
              <a:t>ГОДИНУ</a:t>
            </a:r>
            <a:endParaRPr lang="sr-Latn-RS" sz="2400" dirty="0" smtClean="0"/>
          </a:p>
          <a:p>
            <a:pPr algn="ctr"/>
            <a:r>
              <a:rPr lang="sr-Latn-RS" sz="2400" dirty="0" smtClean="0"/>
              <a:t> </a:t>
            </a:r>
            <a:r>
              <a:rPr lang="sr-Cyrl-RS" sz="2400" smtClean="0"/>
              <a:t>ПРЕДСЕДНИК ОПШТИНЕ                                     </a:t>
            </a:r>
            <a:r>
              <a:rPr lang="sr-Cyrl-RS" sz="2400" dirty="0" smtClean="0"/>
              <a:t>ПРОФ. ДР МИРОСЛАВ МИЛУТИНОВИЋ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15492" y="720306"/>
            <a:ext cx="866216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182862" cy="73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72436411"/>
              </p:ext>
            </p:extLst>
          </p:nvPr>
        </p:nvGraphicFramePr>
        <p:xfrm>
          <a:off x="762000" y="1600200"/>
          <a:ext cx="7749480" cy="467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695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6019800" cy="49858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01818"/>
            <a:ext cx="8991600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21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89958954"/>
              </p:ext>
            </p:extLst>
          </p:nvPr>
        </p:nvGraphicFramePr>
        <p:xfrm>
          <a:off x="76200" y="3369139"/>
          <a:ext cx="8991600" cy="310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82817" y="2431645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10000" y="160020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</a:t>
            </a:r>
            <a:r>
              <a:rPr lang="en-GB" sz="4400" b="1" dirty="0" smtClean="0"/>
              <a:t>6</a:t>
            </a:r>
            <a:r>
              <a:rPr lang="sr-Cyrl-RS" sz="4400" b="1" dirty="0" smtClean="0"/>
              <a:t>6,868,</a:t>
            </a:r>
            <a:r>
              <a:rPr lang="en-GB" sz="4400" b="1" dirty="0" smtClean="0"/>
              <a:t>714</a:t>
            </a:r>
            <a:r>
              <a:rPr lang="sr-Cyrl-RS" sz="4400" b="1" dirty="0" smtClean="0"/>
              <a:t>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0489" y="5008511"/>
            <a:ext cx="1374774" cy="908286"/>
            <a:chOff x="664684" y="-205614"/>
            <a:chExt cx="1374774" cy="908286"/>
          </a:xfrm>
        </p:grpSpPr>
        <p:sp>
          <p:nvSpPr>
            <p:cNvPr id="10" name="Oval 9"/>
            <p:cNvSpPr/>
            <p:nvPr/>
          </p:nvSpPr>
          <p:spPr>
            <a:xfrm>
              <a:off x="664684" y="-205614"/>
              <a:ext cx="1374774" cy="9082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73315"/>
                <a:satOff val="-12043"/>
                <a:lumOff val="5033"/>
                <a:alphaOff val="0"/>
              </a:schemeClr>
            </a:fillRef>
            <a:effectRef idx="0">
              <a:schemeClr val="accent4">
                <a:hueOff val="-1173315"/>
                <a:satOff val="-12043"/>
                <a:lumOff val="50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926449" y="-72599"/>
              <a:ext cx="972112" cy="64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 dirty="0" smtClean="0">
                  <a:solidFill>
                    <a:schemeClr val="bg1"/>
                  </a:solidFill>
                </a:rPr>
                <a:t>Меморандумске ставке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bg1"/>
                  </a:solidFill>
                </a:rPr>
                <a:t>1</a:t>
              </a:r>
              <a:r>
                <a:rPr lang="sr-Cyrl-RS" sz="1200" b="1" kern="1200" dirty="0" smtClean="0">
                  <a:solidFill>
                    <a:schemeClr val="bg1"/>
                  </a:solidFill>
                </a:rPr>
                <a:t>00,000.00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28" y="1754783"/>
            <a:ext cx="1363136" cy="17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457200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+mn-lt"/>
              </a:rPr>
              <a:t>Шта су приходи и примања буџета?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4969494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Структура планираних прихода и примања за </a:t>
            </a:r>
            <a:r>
              <a:rPr lang="sr-Cyrl-RS" sz="3000" b="1" dirty="0" smtClean="0">
                <a:latin typeface="+mn-lt"/>
              </a:rPr>
              <a:t>2021. годину према нацрту Одлуке о буџету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78213644"/>
              </p:ext>
            </p:extLst>
          </p:nvPr>
        </p:nvGraphicFramePr>
        <p:xfrm>
          <a:off x="713238" y="1142999"/>
          <a:ext cx="7897361" cy="517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4343400" y="5029200"/>
            <a:ext cx="1752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Меморандумскставке за рефундацију </a:t>
            </a:r>
            <a:r>
              <a:rPr lang="sr-Cyrl-RS" sz="1200" b="1" dirty="0"/>
              <a:t>1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92186" y="3334464"/>
            <a:ext cx="1495075" cy="1103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09916" y="3429000"/>
            <a:ext cx="14522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700,000.00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457200" y="4807440"/>
            <a:ext cx="1796878" cy="152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 smtClean="0"/>
              <a:t>300,000.00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</a:t>
            </a:r>
            <a:r>
              <a:rPr lang="sr-Cyrl-RS" sz="2900" b="1" dirty="0" smtClean="0">
                <a:latin typeface="+mn-lt"/>
              </a:rPr>
              <a:t>2021. годину према нацрту Одлуке о буџету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5894686"/>
              </p:ext>
            </p:extLst>
          </p:nvPr>
        </p:nvGraphicFramePr>
        <p:xfrm>
          <a:off x="1600200" y="2057400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65225" y="762000"/>
            <a:ext cx="7978775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Шта се променило у односу на </a:t>
            </a:r>
            <a:r>
              <a:rPr lang="sr-Cyrl-RS" dirty="0" smtClean="0">
                <a:latin typeface="+mn-lt"/>
              </a:rPr>
              <a:t>20</a:t>
            </a:r>
            <a:r>
              <a:rPr lang="en-GB" dirty="0" smtClean="0">
                <a:latin typeface="+mn-lt"/>
              </a:rPr>
              <a:t>20</a:t>
            </a:r>
            <a:r>
              <a:rPr lang="sr-Cyrl-RS" dirty="0" smtClean="0">
                <a:latin typeface="+mn-lt"/>
              </a:rPr>
              <a:t>. </a:t>
            </a:r>
            <a:r>
              <a:rPr lang="sr-Cyrl-RS" dirty="0">
                <a:latin typeface="+mn-lt"/>
              </a:rPr>
              <a:t>годину?</a:t>
            </a:r>
            <a:endParaRPr lang="en-US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057400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21</a:t>
            </a:r>
            <a:r>
              <a:rPr lang="sr-Cyrl-RS" dirty="0" smtClean="0"/>
              <a:t>. години мање су планирани у </a:t>
            </a:r>
            <a:r>
              <a:rPr lang="sr-Cyrl-RS" dirty="0"/>
              <a:t>односу на последњу измену Одлуке о буџету за </a:t>
            </a:r>
            <a:r>
              <a:rPr lang="sr-Cyrl-RS" dirty="0" smtClean="0"/>
              <a:t>20</a:t>
            </a:r>
            <a:r>
              <a:rPr lang="en-GB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6,297,832.00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28700" y="5029200"/>
            <a:ext cx="8115300" cy="16764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Порески </a:t>
            </a:r>
            <a:r>
              <a:rPr lang="sr-Cyrl-R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  </a:t>
            </a:r>
            <a:r>
              <a:rPr lang="sr-Cyrl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планирани су  више за </a:t>
            </a:r>
            <a:r>
              <a:rPr lang="sr-Cyrl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2,931,186.00 </a:t>
            </a:r>
            <a:r>
              <a:rPr lang="sr-Cyrl-RS" sz="1800" dirty="0" smtClean="0"/>
              <a:t>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Порези на добра у услуге </a:t>
            </a:r>
            <a:r>
              <a:rPr lang="sr-Cyrl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планирани више за 1,000,000.00</a:t>
            </a:r>
            <a:endParaRPr lang="sr-Cyrl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4200"/>
            <a:ext cx="7658100" cy="15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Меморандумске ставке 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Cyrl-RS" sz="2000" b="1" dirty="0" smtClean="0"/>
              <a:t>су мање планиране  </a:t>
            </a:r>
            <a:r>
              <a:rPr lang="sr-Cyrl-RS" sz="2000" b="1" dirty="0"/>
              <a:t>за </a:t>
            </a:r>
            <a:r>
              <a:rPr lang="sr-Cyrl-RS" sz="2000" b="1" dirty="0" smtClean="0"/>
              <a:t>5,000,000.00 </a:t>
            </a:r>
            <a:r>
              <a:rPr lang="sr-Cyrl-RS" sz="2000" b="1" dirty="0"/>
              <a:t>динара</a:t>
            </a:r>
            <a:r>
              <a:rPr lang="sr-Cyrl-R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</a:rPr>
              <a:t>Н</a:t>
            </a: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ераспоређени вишак прихода из претх.године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планиран мање за</a:t>
            </a:r>
            <a:r>
              <a:rPr lang="sr-Cyrl-RS" sz="2000" dirty="0" smtClean="0"/>
              <a:t> 4,679,018.00 динара.</a:t>
            </a:r>
          </a:p>
          <a:p>
            <a:pPr lvl="0"/>
            <a:endParaRPr lang="en-US" sz="20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09" y="351704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09" y="5257800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13318" grpId="0" animBg="1"/>
      <p:bldP spid="133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781800" cy="59553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850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971800" y="2209800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166,868,714.00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58847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2999263"/>
              </p:ext>
            </p:extLst>
          </p:nvPr>
        </p:nvGraphicFramePr>
        <p:xfrm>
          <a:off x="381000" y="1150803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434"/>
            <a:ext cx="8229600" cy="1837864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8001000" cy="40386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Врши набавку и уградњу подземних контејнера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229600" cy="11549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3000" b="1" dirty="0" smtClean="0">
                <a:latin typeface="+mn-lt"/>
              </a:rPr>
              <a:t>2021. годину према нацрту Одлуке о буџету</a:t>
            </a:r>
            <a:endParaRPr lang="en-US" sz="30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9786087"/>
              </p:ext>
            </p:extLst>
          </p:nvPr>
        </p:nvGraphicFramePr>
        <p:xfrm>
          <a:off x="123669" y="1702160"/>
          <a:ext cx="8915400" cy="495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00800" y="3723445"/>
            <a:ext cx="17526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Социјална заштита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865,000.00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114800"/>
            <a:ext cx="4895124" cy="2065786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" y="1828800"/>
            <a:ext cx="4884617" cy="190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97015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1828800"/>
            <a:ext cx="2970059" cy="1918163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3400" y="4114800"/>
            <a:ext cx="2920180" cy="2057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305800" cy="1524000"/>
          </a:xfrm>
        </p:spPr>
        <p:txBody>
          <a:bodyPr>
            <a:normAutofit/>
          </a:bodyPr>
          <a:lstStyle/>
          <a:p>
            <a:r>
              <a:rPr lang="sr-Cyrl-RS" sz="28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800" b="1" dirty="0" smtClean="0">
                <a:latin typeface="+mn-lt"/>
              </a:rPr>
              <a:t>2021. годину према нацрту Одлуке о буџету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4347376"/>
              </p:ext>
            </p:extLst>
          </p:nvPr>
        </p:nvGraphicFramePr>
        <p:xfrm>
          <a:off x="1793374" y="1874880"/>
          <a:ext cx="61817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81000"/>
            <a:ext cx="7315200" cy="677863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2020.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5240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2021. </a:t>
            </a:r>
            <a:r>
              <a:rPr lang="sr-Cyrl-RS" sz="2000" dirty="0"/>
              <a:t>години </a:t>
            </a:r>
            <a:r>
              <a:rPr lang="sr-Cyrl-RS" sz="2000" b="1" dirty="0" smtClean="0"/>
              <a:t>мање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последњу измену Одлуке о буџету за </a:t>
            </a:r>
            <a:r>
              <a:rPr lang="sr-Cyrl-RS" sz="2000" dirty="0" smtClean="0"/>
              <a:t>2020.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6</a:t>
            </a:r>
            <a:r>
              <a:rPr lang="sr-Cyrl-RS" sz="2000" dirty="0" smtClean="0">
                <a:solidFill>
                  <a:srgbClr val="FFFF00"/>
                </a:solidFill>
              </a:rPr>
              <a:t>,297,832.00</a:t>
            </a:r>
            <a:r>
              <a:rPr lang="sr-Cyrl-RS" sz="2000" dirty="0" smtClean="0"/>
              <a:t> динар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79575" y="2654300"/>
            <a:ext cx="7464425" cy="1868487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sr-Cyrl-R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* Коришћење роба и услуга</a:t>
            </a:r>
            <a:r>
              <a:rPr lang="sr-Cyrl-R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1700" dirty="0" smtClean="0"/>
              <a:t>су смањени </a:t>
            </a:r>
            <a:r>
              <a:rPr lang="sr-Cyrl-RS" sz="1700" dirty="0" smtClean="0">
                <a:solidFill>
                  <a:srgbClr val="FFFF00"/>
                </a:solidFill>
              </a:rPr>
              <a:t>7,848,632.00</a:t>
            </a:r>
            <a:r>
              <a:rPr lang="sr-Cyrl-RS" sz="1700" dirty="0" smtClean="0"/>
              <a:t> </a:t>
            </a:r>
            <a:r>
              <a:rPr lang="sr-Cyrl-RS" sz="1700" dirty="0" smtClean="0"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Cyrl-RS" sz="1700" dirty="0" smtClean="0"/>
          </a:p>
          <a:p>
            <a:pPr marL="0" indent="0">
              <a:buNone/>
              <a:defRPr/>
            </a:pPr>
            <a:r>
              <a:rPr lang="ru-RU" sz="1700" b="1" dirty="0" smtClean="0">
                <a:solidFill>
                  <a:srgbClr val="FF0000"/>
                </a:solidFill>
              </a:rPr>
              <a:t> * Сред ства </a:t>
            </a:r>
            <a:r>
              <a:rPr lang="ru-RU" sz="1700" b="1" dirty="0">
                <a:solidFill>
                  <a:srgbClr val="FF0000"/>
                </a:solidFill>
              </a:rPr>
              <a:t>резерве </a:t>
            </a:r>
            <a:r>
              <a:rPr lang="ru-RU" sz="1700" dirty="0"/>
              <a:t>су </a:t>
            </a:r>
            <a:r>
              <a:rPr lang="ru-RU" sz="1700" dirty="0" smtClean="0"/>
              <a:t>смањене за </a:t>
            </a:r>
            <a:r>
              <a:rPr lang="ru-RU" sz="1700" b="1" dirty="0" smtClean="0">
                <a:solidFill>
                  <a:srgbClr val="FFFF00"/>
                </a:solidFill>
              </a:rPr>
              <a:t>1,000,000.00</a:t>
            </a:r>
            <a:r>
              <a:rPr lang="ru-RU" sz="1700" dirty="0" smtClean="0">
                <a:solidFill>
                  <a:srgbClr val="FFFF00"/>
                </a:solidFill>
              </a:rPr>
              <a:t> </a:t>
            </a:r>
            <a:r>
              <a:rPr lang="ru-RU" sz="1700" dirty="0" smtClean="0"/>
              <a:t>динара</a:t>
            </a:r>
          </a:p>
          <a:p>
            <a:pPr marL="0" indent="0">
              <a:buNone/>
              <a:defRPr/>
            </a:pPr>
            <a:r>
              <a:rPr lang="ru-RU" sz="1700" dirty="0" smtClean="0"/>
              <a:t> </a:t>
            </a:r>
            <a:r>
              <a:rPr lang="ru-RU" sz="1700" dirty="0" smtClean="0">
                <a:solidFill>
                  <a:srgbClr val="FF0000"/>
                </a:solidFill>
              </a:rPr>
              <a:t>* </a:t>
            </a:r>
            <a:r>
              <a:rPr lang="ru-RU" sz="1700" b="1" dirty="0" smtClean="0">
                <a:solidFill>
                  <a:srgbClr val="FF0000"/>
                </a:solidFill>
              </a:rPr>
              <a:t>Остали расходи </a:t>
            </a:r>
            <a:r>
              <a:rPr lang="ru-RU" sz="1700" dirty="0" smtClean="0"/>
              <a:t>су смањени </a:t>
            </a:r>
            <a:r>
              <a:rPr lang="ru-RU" sz="1700" dirty="0" smtClean="0">
                <a:solidFill>
                  <a:srgbClr val="FFFF00"/>
                </a:solidFill>
              </a:rPr>
              <a:t>за 1,605,000.00 </a:t>
            </a:r>
            <a:r>
              <a:rPr lang="ru-RU" sz="1700" dirty="0" smtClean="0"/>
              <a:t>динара</a:t>
            </a:r>
          </a:p>
          <a:p>
            <a:pPr marL="0" indent="0">
              <a:buNone/>
              <a:defRPr/>
            </a:pPr>
            <a:r>
              <a:rPr lang="sr-Cyrl-RS" sz="1700" dirty="0" smtClean="0">
                <a:solidFill>
                  <a:srgbClr val="FF0000"/>
                </a:solidFill>
              </a:rPr>
              <a:t> * </a:t>
            </a:r>
            <a:r>
              <a:rPr lang="sr-Cyrl-RS" sz="1700" b="1" dirty="0" smtClean="0">
                <a:solidFill>
                  <a:srgbClr val="FF0000"/>
                </a:solidFill>
              </a:rPr>
              <a:t>Расходи за социјалну заштиту из буџета </a:t>
            </a:r>
            <a:r>
              <a:rPr lang="sr-Cyrl-RS" sz="1700" dirty="0" smtClean="0"/>
              <a:t>су смањени за      500,000.00</a:t>
            </a:r>
            <a:r>
              <a:rPr lang="sr-Cyrl-RS" sz="1700" dirty="0" smtClean="0">
                <a:solidFill>
                  <a:srgbClr val="FFFF00"/>
                </a:solidFill>
              </a:rPr>
              <a:t> </a:t>
            </a:r>
            <a:endParaRPr lang="sr-Cyrl-RS" sz="1700" dirty="0"/>
          </a:p>
          <a:p>
            <a:pPr marL="0" indent="0">
              <a:buNone/>
              <a:defRPr/>
            </a:pP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5464"/>
            <a:ext cx="7467600" cy="19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</a:t>
            </a:r>
            <a:r>
              <a:rPr lang="sr-Cyrl-R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трансфери </a:t>
            </a:r>
            <a:r>
              <a:rPr lang="sr-Cyrl-RS" dirty="0">
                <a:solidFill>
                  <a:srgbClr val="FFFF00"/>
                </a:solidFill>
              </a:rPr>
              <a:t>су повећани за </a:t>
            </a:r>
            <a:r>
              <a:rPr lang="sr-Cyrl-RS" dirty="0" smtClean="0">
                <a:solidFill>
                  <a:srgbClr val="FFFF00"/>
                </a:solidFill>
                <a:latin typeface="+mn-lt"/>
              </a:rPr>
              <a:t>800,000.00</a:t>
            </a:r>
            <a:r>
              <a:rPr lang="sr-Cyrl-RS" dirty="0" smtClean="0">
                <a:solidFill>
                  <a:srgbClr val="FFFF00"/>
                </a:solidFill>
              </a:rPr>
              <a:t> динара</a:t>
            </a:r>
            <a:endParaRPr lang="sr-Cyrl-RS" b="1" dirty="0" smtClean="0">
              <a:solidFill>
                <a:srgbClr val="FFFF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Расходи за запослене </a:t>
            </a:r>
            <a:r>
              <a:rPr lang="sr-Cyrl-RS" dirty="0" smtClean="0">
                <a:solidFill>
                  <a:srgbClr val="FFFF00"/>
                </a:solidFill>
              </a:rPr>
              <a:t>су остали исти као и у 2020.години</a:t>
            </a:r>
            <a:endParaRPr lang="sr-Cyrl-R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Расходи за социјалну заштиту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rgbClr val="FFFF00"/>
                </a:solidFill>
              </a:rPr>
              <a:t>су </a:t>
            </a:r>
            <a:r>
              <a:rPr lang="sr-Cyrl-RS" dirty="0" smtClean="0">
                <a:solidFill>
                  <a:srgbClr val="FFFF00"/>
                </a:solidFill>
              </a:rPr>
              <a:t>остали на истом нивоу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Капитални издаци су се повећали за 2,900,000.00 динара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sr-Cyrl-RS" altLang="en-US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22575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2" y="4685464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6388" grpId="0" build="p"/>
      <p:bldP spid="17413" grpId="0"/>
      <p:bldP spid="17414" grpId="0" animBg="1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52400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574458"/>
              </p:ext>
            </p:extLst>
          </p:nvPr>
        </p:nvGraphicFramePr>
        <p:xfrm>
          <a:off x="91846" y="838199"/>
          <a:ext cx="8960308" cy="63047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553468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2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 </a:t>
                      </a:r>
                      <a:r>
                        <a:rPr lang="sr-Cyrl-RS" sz="1400" dirty="0"/>
                        <a:t>Комуналне делатности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3,300,00000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2,02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r>
                        <a:rPr lang="sr-Cyrl-RS" sz="1400" dirty="0"/>
                        <a:t>П</a:t>
                      </a:r>
                      <a:r>
                        <a:rPr lang="sr-Cyrl-RS" sz="1400" dirty="0" smtClean="0"/>
                        <a:t>рограм 3</a:t>
                      </a:r>
                      <a:r>
                        <a:rPr lang="sr-Cyrl-RS" sz="1400" baseline="0" dirty="0" smtClean="0"/>
                        <a:t> -</a:t>
                      </a:r>
                      <a:r>
                        <a:rPr lang="sr-Cyrl-RS" sz="1400" dirty="0" smtClean="0"/>
                        <a:t>  Локални </a:t>
                      </a:r>
                      <a:r>
                        <a:rPr lang="sr-Cyrl-RS" sz="1400" dirty="0"/>
                        <a:t>економски развој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1,500,000.00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Програм 4</a:t>
                      </a:r>
                      <a:r>
                        <a:rPr lang="sr-Cyrl-RS" sz="1400" baseline="0" dirty="0" smtClean="0"/>
                        <a:t> -  </a:t>
                      </a:r>
                      <a:r>
                        <a:rPr lang="sr-Cyrl-RS" sz="1400" dirty="0" smtClean="0"/>
                        <a:t>Развој</a:t>
                      </a:r>
                      <a:r>
                        <a:rPr lang="sr-Cyrl-RS" sz="1400" baseline="0" dirty="0" smtClean="0"/>
                        <a:t> туризма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    715,000.00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/>
                        <a:t>Програм 5 –  Пољопривреда и рурални развој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9,000,000.00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076896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/>
                        <a:t>Програм 6</a:t>
                      </a:r>
                      <a:r>
                        <a:rPr lang="sr-Cyrl-RS" sz="1400" b="0" baseline="0" dirty="0" smtClean="0"/>
                        <a:t> –  Заштита животне средине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5,000,000,00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b="1" dirty="0" smtClean="0"/>
                        <a:t>Програм 8 – Предшколско образовање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8660304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9 -  </a:t>
                      </a:r>
                      <a:r>
                        <a:rPr lang="sr-Cyrl-RS" sz="1400" b="1" dirty="0" smtClean="0"/>
                        <a:t>Основно образовање</a:t>
                      </a:r>
                      <a:r>
                        <a:rPr lang="sr-Cyrl-RS" sz="1400" b="1" baseline="0" dirty="0" smtClean="0"/>
                        <a:t> </a:t>
                      </a:r>
                      <a:r>
                        <a:rPr lang="sr-Cyrl-RS" sz="1400" b="1" dirty="0" smtClean="0"/>
                        <a:t>иваспитање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11</a:t>
                      </a:r>
                      <a:r>
                        <a:rPr lang="sr-Cyrl-RS" sz="1400" baseline="0" dirty="0" smtClean="0"/>
                        <a:t> -  </a:t>
                      </a:r>
                      <a:r>
                        <a:rPr lang="sr-Cyrl-RS" sz="1400" dirty="0" smtClean="0"/>
                        <a:t>Социјална </a:t>
                      </a:r>
                      <a:r>
                        <a:rPr lang="sr-Cyrl-RS" sz="1400" dirty="0"/>
                        <a:t>и дечија </a:t>
                      </a:r>
                      <a:r>
                        <a:rPr lang="sr-Cyrl-RS" sz="1400" dirty="0" smtClean="0"/>
                        <a:t>заштита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4,700,000.00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13 - Развој </a:t>
                      </a:r>
                      <a:r>
                        <a:rPr lang="sr-Cyrl-RS" sz="1400" dirty="0"/>
                        <a:t>културе и информисања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3,245,000.00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1,98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14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Развој </a:t>
                      </a:r>
                      <a:r>
                        <a:rPr lang="sr-Cyrl-RS" sz="1400" dirty="0"/>
                        <a:t>спорта и омладине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2,985,000.00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1,82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15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Опште </a:t>
                      </a:r>
                      <a:r>
                        <a:rPr lang="sr-Cyrl-RS" sz="1400" dirty="0"/>
                        <a:t>услуге локалне самоуправе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83,665,200.00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50,89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Програм 16</a:t>
                      </a:r>
                      <a:r>
                        <a:rPr lang="sr-Cyrl-RS" sz="1400" baseline="0" dirty="0" smtClean="0"/>
                        <a:t> -</a:t>
                      </a:r>
                      <a:r>
                        <a:rPr lang="sr-Cyrl-RS" sz="1400" dirty="0" smtClean="0"/>
                        <a:t> Политички систем лок.</a:t>
                      </a:r>
                      <a:r>
                        <a:rPr lang="sr-Cyrl-RS" sz="1400" baseline="0" dirty="0" smtClean="0"/>
                        <a:t> </a:t>
                      </a:r>
                      <a:r>
                        <a:rPr lang="sr-Cyrl-RS" sz="1400" dirty="0" smtClean="0"/>
                        <a:t>самоуправе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/>
                        <a:t>51,758,514.00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30,86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b="1" dirty="0" smtClean="0"/>
                        <a:t>УКУПНИ</a:t>
                      </a:r>
                      <a:r>
                        <a:rPr lang="sr-Cyrl-RS" sz="1400" b="1" baseline="0" dirty="0" smtClean="0"/>
                        <a:t> РАСХОДИ ПО ПРОГРАМИМА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166,868,714.00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611963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</a:t>
            </a:r>
            <a:r>
              <a:rPr lang="sr-Cyrl-RS" sz="3000" b="1" dirty="0" smtClean="0"/>
              <a:t> буџетским корисницима према нацрту Одлуке о буџету за 2021.годину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2199932"/>
              </p:ext>
            </p:extLst>
          </p:nvPr>
        </p:nvGraphicFramePr>
        <p:xfrm>
          <a:off x="609600" y="2133599"/>
          <a:ext cx="7488833" cy="4343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Р. бр.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Назив </a:t>
                      </a:r>
                      <a:r>
                        <a:rPr lang="sr-Cyrl-RS" sz="1600" dirty="0">
                          <a:effectLst/>
                        </a:rPr>
                        <a:t>буџетског </a:t>
                      </a:r>
                      <a:r>
                        <a:rPr lang="en-US" sz="1600" dirty="0">
                          <a:effectLst/>
                        </a:rPr>
                        <a:t>корисника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Средства из Одлуке о буџету за </a:t>
                      </a:r>
                      <a:r>
                        <a:rPr lang="sr-Cyrl-RS" sz="1600" dirty="0" smtClean="0"/>
                        <a:t>2021. </a:t>
                      </a:r>
                      <a:r>
                        <a:rPr lang="sr-Cyrl-RS" sz="1600" dirty="0"/>
                        <a:t>годину  (износ у динарима)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%  буџета по кориснику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Скупштина </a:t>
                      </a:r>
                      <a:r>
                        <a:rPr lang="sr-Cyrl-RS" sz="1800" dirty="0">
                          <a:effectLst/>
                        </a:rPr>
                        <a:t>општине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29,831,205.00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17,88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6,026,509.00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3,02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Општинско</a:t>
                      </a:r>
                      <a:r>
                        <a:rPr lang="en-US" sz="1800" dirty="0">
                          <a:effectLst/>
                        </a:rPr>
                        <a:t> веће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15,900,800.00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9,53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Општинска </a:t>
                      </a:r>
                      <a:r>
                        <a:rPr lang="en-US" sz="1800" dirty="0">
                          <a:effectLst/>
                        </a:rPr>
                        <a:t>управа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115,110,200.00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smtClean="0">
                          <a:effectLst/>
                          <a:latin typeface="Times New Roman"/>
                          <a:ea typeface="Times New Roman"/>
                        </a:rPr>
                        <a:t>68,99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У К У П Н О: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166,868,714.00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03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буџету за 2021.годину.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GB" dirty="0" smtClean="0"/>
              <a:t>21</a:t>
            </a:r>
            <a:r>
              <a:rPr lang="en-US" dirty="0" smtClean="0"/>
              <a:t>.</a:t>
            </a:r>
            <a:r>
              <a:rPr lang="sr-Cyrl-RS" dirty="0" smtClean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8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</a:t>
            </a:r>
            <a:r>
              <a:rPr lang="ru-RU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Надлежности градске општине Црвени Крст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8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</a:t>
            </a:r>
            <a:r>
              <a:rPr lang="sr-Cyrl-RS" dirty="0" smtClean="0"/>
              <a:t>буџетским корисницима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4648200"/>
            <a:ext cx="1600200" cy="38100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887135"/>
            <a:ext cx="7086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 smtClean="0"/>
              <a:t>Драги </a:t>
            </a:r>
            <a:r>
              <a:rPr lang="sr-Cyrl-RS" b="1" dirty="0"/>
              <a:t>суграђани и суграђанке,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sr-Cyrl-RS" sz="1600" dirty="0" smtClean="0"/>
              <a:t>Основна </a:t>
            </a:r>
            <a:r>
              <a:rPr lang="sr-Cyrl-RS" sz="16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600" dirty="0" smtClean="0"/>
              <a:t>	</a:t>
            </a:r>
            <a:r>
              <a:rPr lang="sr-Cyrl-RS" sz="1600" dirty="0" smtClean="0"/>
              <a:t>Грађански </a:t>
            </a:r>
            <a:r>
              <a:rPr lang="sr-Cyrl-RS" sz="1600" dirty="0"/>
              <a:t>буџет представља сажет и јасан приказ </a:t>
            </a:r>
            <a:r>
              <a:rPr lang="sr-Cyrl-RS" sz="1600" dirty="0" smtClean="0"/>
              <a:t>нацрта Одлуке </a:t>
            </a:r>
            <a:r>
              <a:rPr lang="sr-Cyrl-RS" sz="1600" dirty="0"/>
              <a:t>о буџету општине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Црвени Крст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</a:t>
            </a:r>
            <a:r>
              <a:rPr lang="en-GB" sz="1600" dirty="0" smtClean="0"/>
              <a:t>21</a:t>
            </a:r>
            <a:r>
              <a:rPr lang="sr-Cyrl-RS" sz="1600" dirty="0" smtClean="0"/>
              <a:t>. </a:t>
            </a:r>
            <a:r>
              <a:rPr lang="sr-Cyrl-RS" sz="16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600" dirty="0" smtClean="0"/>
              <a:t>	</a:t>
            </a:r>
            <a:r>
              <a:rPr lang="sr-Cyrl-RS" sz="1600" dirty="0" smtClean="0"/>
              <a:t>Иако </a:t>
            </a:r>
            <a:r>
              <a:rPr lang="sr-Cyrl-RS" sz="16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Кроз </a:t>
            </a:r>
            <a:r>
              <a:rPr lang="ru-RU" sz="16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600" dirty="0" smtClean="0"/>
              <a:t>општине Црвени Крст у </a:t>
            </a:r>
            <a:r>
              <a:rPr lang="ru-RU" sz="1600" dirty="0"/>
              <a:t>заједничком постављању циљева, дефинисању приоритета и планирању развоја наше општине.</a:t>
            </a:r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590800"/>
            <a:ext cx="1518920" cy="1946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335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29934"/>
            <a:ext cx="475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65859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990981"/>
            <a:ext cx="8229600" cy="570738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133601"/>
            <a:ext cx="46482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743200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4460875"/>
            <a:ext cx="840247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515144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 smtClean="0"/>
              <a:t>Приликом дефинисања </a:t>
            </a:r>
            <a:r>
              <a:rPr lang="sr-Cyrl-RS" sz="1700" dirty="0"/>
              <a:t>овог, за општину </a:t>
            </a:r>
            <a:r>
              <a:rPr lang="sr-Cyrl-RS" sz="1700" dirty="0" smtClean="0"/>
              <a:t>Црвени Крст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580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952212"/>
              </p:ext>
            </p:extLst>
          </p:nvPr>
        </p:nvGraphicFramePr>
        <p:xfrm>
          <a:off x="929043" y="2358361"/>
          <a:ext cx="5029200" cy="39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812682" y="1158807"/>
            <a:ext cx="1834144" cy="1225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10554" y="4621890"/>
            <a:ext cx="24384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b="1" dirty="0" smtClean="0">
                <a:solidFill>
                  <a:schemeClr val="bg1"/>
                </a:solidFill>
              </a:rPr>
              <a:t>ОПШТИНСКА       УПРАВА</a:t>
            </a:r>
            <a:endParaRPr lang="sr-Cyrl-RS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1998567"/>
            <a:ext cx="1549724" cy="13104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b="1" dirty="0">
                <a:solidFill>
                  <a:schemeClr val="bg1"/>
                </a:solidFill>
              </a:rPr>
              <a:t> </a:t>
            </a:r>
            <a:r>
              <a:rPr lang="sr-Cyrl-RS" sz="1400" b="1" dirty="0" smtClean="0">
                <a:solidFill>
                  <a:schemeClr val="bg1"/>
                </a:solidFill>
              </a:rPr>
              <a:t> САВЕТИ</a:t>
            </a:r>
          </a:p>
          <a:p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9562" y="4621890"/>
            <a:ext cx="2362200" cy="1658911"/>
          </a:xfrm>
          <a:prstGeom prst="ellipse">
            <a:avLst/>
          </a:prstGeom>
          <a:solidFill>
            <a:srgbClr val="ED13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685800" y="5059743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ПРЕДШКОЛСКО  И                 ОСНОВНО ОБРАЗОВАЊЕ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72869" y="1801958"/>
            <a:ext cx="2001580" cy="1853232"/>
            <a:chOff x="1288566" y="969370"/>
            <a:chExt cx="2001580" cy="1853232"/>
          </a:xfrm>
          <a:solidFill>
            <a:srgbClr val="20E029"/>
          </a:solidFill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1288566" y="969370"/>
              <a:ext cx="2001580" cy="1853232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593366" y="1274170"/>
              <a:ext cx="1415330" cy="13104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600" b="1" kern="1200" dirty="0" smtClean="0"/>
                <a:t>СКУПШТИНА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172200" y="2687185"/>
            <a:ext cx="2223044" cy="180861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bg1"/>
                </a:solidFill>
                <a:latin typeface="+mj-lt"/>
              </a:rPr>
              <a:t>ОДСЕК ЗА ФИНАНСИЈЕ И БУЏЕТ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1819</Words>
  <Application>Microsoft Office PowerPoint</Application>
  <PresentationFormat>On-screen Show (4:3)</PresentationFormat>
  <Paragraphs>350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Slide 2</vt:lpstr>
      <vt:lpstr>Slide 3</vt:lpstr>
      <vt:lpstr>Slide 4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 према нацрту Одлуке о буџету</vt:lpstr>
      <vt:lpstr>Структура планираних прихода и примања за 2021. годину према нацрту Одлуке о буџету</vt:lpstr>
      <vt:lpstr>Шта се променило у односу на 2020. годину?</vt:lpstr>
      <vt:lpstr>На шта се троше јавна средства?</vt:lpstr>
      <vt:lpstr>Slide 17</vt:lpstr>
      <vt:lpstr>Надлежности општине Црвени Крст које се могу финансирати из буџета</vt:lpstr>
      <vt:lpstr>Структура планираних расхода и издатака буџета за 2021. годину према нацрту Одлуке о буџету</vt:lpstr>
      <vt:lpstr>Структура планираних расхода и издатака буџета за 2021. годину према нацрту Одлуке о буџету</vt:lpstr>
      <vt:lpstr>Шта се променило у односу на 2020.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буџету за 2021.годину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Milutinovic</cp:lastModifiedBy>
  <cp:revision>580</cp:revision>
  <cp:lastPrinted>2018-01-29T14:26:33Z</cp:lastPrinted>
  <dcterms:created xsi:type="dcterms:W3CDTF">2006-08-16T00:00:00Z</dcterms:created>
  <dcterms:modified xsi:type="dcterms:W3CDTF">2020-12-12T17:08:54Z</dcterms:modified>
  <cp:contentStatus/>
</cp:coreProperties>
</file>